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1958340"/>
            <a:ext cx="10996136" cy="11990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9442"/>
              </a:lnSpc>
              <a:buNone/>
            </a:pPr>
            <a:r>
              <a:rPr lang="en-US" sz="755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      TEAM - </a:t>
            </a:r>
            <a:pPr indent="0" marL="0">
              <a:lnSpc>
                <a:spcPts val="9442"/>
              </a:lnSpc>
              <a:buNone/>
            </a:pPr>
            <a:r>
              <a:rPr lang="en-US" sz="7553" b="1" u="sng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HACK BOYS</a:t>
            </a:r>
            <a:endParaRPr lang="en-US" sz="7553" dirty="0"/>
          </a:p>
        </p:txBody>
      </p:sp>
      <p:sp>
        <p:nvSpPr>
          <p:cNvPr id="5" name="Text 2"/>
          <p:cNvSpPr/>
          <p:nvPr/>
        </p:nvSpPr>
        <p:spPr>
          <a:xfrm>
            <a:off x="1598652" y="3713440"/>
            <a:ext cx="11989118" cy="556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4379"/>
              </a:lnSpc>
              <a:buSzPct val="100000"/>
              <a:buChar char="•"/>
            </a:pPr>
            <a:r>
              <a:rPr lang="en-US" sz="273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Abhishek Kumar</a:t>
            </a:r>
            <a:endParaRPr lang="en-US" sz="2737" dirty="0"/>
          </a:p>
        </p:txBody>
      </p:sp>
      <p:sp>
        <p:nvSpPr>
          <p:cNvPr id="6" name="Text 3"/>
          <p:cNvSpPr/>
          <p:nvPr/>
        </p:nvSpPr>
        <p:spPr>
          <a:xfrm>
            <a:off x="1598652" y="4380667"/>
            <a:ext cx="11989118" cy="556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4379"/>
              </a:lnSpc>
              <a:buSzPct val="100000"/>
              <a:buChar char="•"/>
            </a:pPr>
            <a:r>
              <a:rPr lang="en-US" sz="273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Divyanshu Krishna</a:t>
            </a:r>
            <a:endParaRPr lang="en-US" sz="2737" dirty="0"/>
          </a:p>
        </p:txBody>
      </p:sp>
      <p:sp>
        <p:nvSpPr>
          <p:cNvPr id="7" name="Text 4"/>
          <p:cNvSpPr/>
          <p:nvPr/>
        </p:nvSpPr>
        <p:spPr>
          <a:xfrm>
            <a:off x="1598652" y="5047893"/>
            <a:ext cx="11989118" cy="556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4379"/>
              </a:lnSpc>
              <a:buSzPct val="100000"/>
              <a:buChar char="•"/>
            </a:pPr>
            <a:r>
              <a:rPr lang="en-US" sz="273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Satyam Jadon</a:t>
            </a:r>
            <a:endParaRPr lang="en-US" sz="2737" dirty="0"/>
          </a:p>
        </p:txBody>
      </p:sp>
      <p:sp>
        <p:nvSpPr>
          <p:cNvPr id="8" name="Text 5"/>
          <p:cNvSpPr/>
          <p:nvPr/>
        </p:nvSpPr>
        <p:spPr>
          <a:xfrm>
            <a:off x="1598652" y="5715119"/>
            <a:ext cx="11989118" cy="556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4379"/>
              </a:lnSpc>
              <a:buSzPct val="100000"/>
              <a:buChar char="•"/>
            </a:pPr>
            <a:r>
              <a:rPr lang="en-US" sz="273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Arshad</a:t>
            </a:r>
            <a:pPr algn="l" indent="0" marL="0">
              <a:lnSpc>
                <a:spcPts val="4379"/>
              </a:lnSpc>
              <a:buNone/>
            </a:pPr>
            <a:r>
              <a:rPr lang="en-US" sz="273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4379"/>
              </a:lnSpc>
              <a:buNone/>
            </a:pPr>
            <a:r>
              <a:rPr lang="en-US" sz="273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Saifi</a:t>
            </a:r>
            <a:endParaRPr lang="en-US" sz="2737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00230" y="1925360"/>
            <a:ext cx="88875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Uniform Marking Scheme: Leveling the Playing Field</a:t>
            </a:r>
            <a:endParaRPr lang="en-US" sz="5474" dirty="0"/>
          </a:p>
        </p:txBody>
      </p:sp>
      <p:sp>
        <p:nvSpPr>
          <p:cNvPr id="6" name="Text 2"/>
          <p:cNvSpPr/>
          <p:nvPr/>
        </p:nvSpPr>
        <p:spPr>
          <a:xfrm>
            <a:off x="4700230" y="4080034"/>
            <a:ext cx="8887539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Addressing the disparities in academic grading standards across India, our Uniform Marking Scheme Module aims to create a fair and transparent recruitment process for government positions. By standardizing the evaluation criteria, this innovative solution ensures deserving candidates are selected based on their true potential.</a:t>
            </a:r>
            <a:endParaRPr lang="en-US" sz="2189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931545"/>
            <a:ext cx="10202585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Standardized Evaluation Criteria</a:t>
            </a:r>
            <a:endParaRPr lang="en-US" sz="5474" dirty="0"/>
          </a:p>
        </p:txBody>
      </p:sp>
      <p:sp>
        <p:nvSpPr>
          <p:cNvPr id="5" name="Shape 2"/>
          <p:cNvSpPr/>
          <p:nvPr/>
        </p:nvSpPr>
        <p:spPr>
          <a:xfrm>
            <a:off x="1042630" y="2573655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30273" y="2625804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3284" dirty="0"/>
          </a:p>
        </p:txBody>
      </p:sp>
      <p:sp>
        <p:nvSpPr>
          <p:cNvPr id="7" name="Text 4"/>
          <p:cNvSpPr/>
          <p:nvPr/>
        </p:nvSpPr>
        <p:spPr>
          <a:xfrm>
            <a:off x="1946196" y="2669143"/>
            <a:ext cx="3092768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Consistent Marking Scheme</a:t>
            </a:r>
            <a:endParaRPr lang="en-US" sz="2737" dirty="0"/>
          </a:p>
        </p:txBody>
      </p:sp>
      <p:sp>
        <p:nvSpPr>
          <p:cNvPr id="8" name="Text 5"/>
          <p:cNvSpPr/>
          <p:nvPr/>
        </p:nvSpPr>
        <p:spPr>
          <a:xfrm>
            <a:off x="1946196" y="3704630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standardized marking scheme ensures fairness in evaluating academic performance across state boards.</a:t>
            </a:r>
            <a:endParaRPr lang="en-US" sz="2189" dirty="0"/>
          </a:p>
        </p:txBody>
      </p:sp>
      <p:sp>
        <p:nvSpPr>
          <p:cNvPr id="9" name="Text 6"/>
          <p:cNvSpPr/>
          <p:nvPr/>
        </p:nvSpPr>
        <p:spPr>
          <a:xfrm>
            <a:off x="1946196" y="6095524"/>
            <a:ext cx="3092768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503"/>
              </a:lnSpc>
              <a:buNone/>
            </a:pPr>
            <a:endParaRPr lang="en-US" sz="2189" dirty="0"/>
          </a:p>
        </p:txBody>
      </p:sp>
      <p:sp>
        <p:nvSpPr>
          <p:cNvPr id="10" name="Shape 7"/>
          <p:cNvSpPr/>
          <p:nvPr/>
        </p:nvSpPr>
        <p:spPr>
          <a:xfrm>
            <a:off x="5316974" y="2573655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504617" y="2625804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3284" dirty="0"/>
          </a:p>
        </p:txBody>
      </p:sp>
      <p:sp>
        <p:nvSpPr>
          <p:cNvPr id="12" name="Text 9"/>
          <p:cNvSpPr/>
          <p:nvPr/>
        </p:nvSpPr>
        <p:spPr>
          <a:xfrm>
            <a:off x="6220539" y="2669143"/>
            <a:ext cx="3092768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Seamless Grade Conversion</a:t>
            </a:r>
            <a:endParaRPr lang="en-US" sz="2737" dirty="0"/>
          </a:p>
        </p:txBody>
      </p:sp>
      <p:sp>
        <p:nvSpPr>
          <p:cNvPr id="13" name="Text 10"/>
          <p:cNvSpPr/>
          <p:nvPr/>
        </p:nvSpPr>
        <p:spPr>
          <a:xfrm>
            <a:off x="6220539" y="3704630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Robust guidelines convert grades and marks from diverse boards into a unified format for fair comparison.</a:t>
            </a:r>
            <a:endParaRPr lang="en-US" sz="2189" dirty="0"/>
          </a:p>
        </p:txBody>
      </p:sp>
      <p:sp>
        <p:nvSpPr>
          <p:cNvPr id="14" name="Text 11"/>
          <p:cNvSpPr/>
          <p:nvPr/>
        </p:nvSpPr>
        <p:spPr>
          <a:xfrm>
            <a:off x="6220539" y="6095524"/>
            <a:ext cx="3092768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503"/>
              </a:lnSpc>
              <a:buNone/>
            </a:pPr>
            <a:endParaRPr lang="en-US" sz="2189" dirty="0"/>
          </a:p>
        </p:txBody>
      </p:sp>
      <p:sp>
        <p:nvSpPr>
          <p:cNvPr id="15" name="Shape 12"/>
          <p:cNvSpPr/>
          <p:nvPr/>
        </p:nvSpPr>
        <p:spPr>
          <a:xfrm>
            <a:off x="9591318" y="2573655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778960" y="2625804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3284" dirty="0"/>
          </a:p>
        </p:txBody>
      </p:sp>
      <p:sp>
        <p:nvSpPr>
          <p:cNvPr id="17" name="Text 14"/>
          <p:cNvSpPr/>
          <p:nvPr/>
        </p:nvSpPr>
        <p:spPr>
          <a:xfrm>
            <a:off x="10494883" y="2669143"/>
            <a:ext cx="3092768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Transparent Process</a:t>
            </a:r>
            <a:endParaRPr lang="en-US" sz="2737" dirty="0"/>
          </a:p>
        </p:txBody>
      </p:sp>
      <p:sp>
        <p:nvSpPr>
          <p:cNvPr id="18" name="Text 15"/>
          <p:cNvSpPr/>
          <p:nvPr/>
        </p:nvSpPr>
        <p:spPr>
          <a:xfrm>
            <a:off x="10494883" y="3704630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Detailed information on grading criteria empowers candidates to understand the assessment process.</a:t>
            </a:r>
            <a:endParaRPr lang="en-US" sz="2189" dirty="0"/>
          </a:p>
        </p:txBody>
      </p:sp>
      <p:sp>
        <p:nvSpPr>
          <p:cNvPr id="19" name="Text 16"/>
          <p:cNvSpPr/>
          <p:nvPr/>
        </p:nvSpPr>
        <p:spPr>
          <a:xfrm>
            <a:off x="1042630" y="6853118"/>
            <a:ext cx="12545139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503"/>
              </a:lnSpc>
              <a:buNone/>
            </a:pPr>
            <a:endParaRPr lang="en-US" sz="2189" dirty="0"/>
          </a:p>
        </p:txBody>
      </p:sp>
      <p:pic>
        <p:nvPicPr>
          <p:cNvPr id="2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1739503"/>
            <a:ext cx="985778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Equitable Selection Algorithms</a:t>
            </a:r>
            <a:endParaRPr lang="en-US" sz="5474" dirty="0"/>
          </a:p>
        </p:txBody>
      </p:sp>
      <p:sp>
        <p:nvSpPr>
          <p:cNvPr id="5" name="Text 2"/>
          <p:cNvSpPr/>
          <p:nvPr/>
        </p:nvSpPr>
        <p:spPr>
          <a:xfrm>
            <a:off x="1042630" y="3303389"/>
            <a:ext cx="3475673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Balanced Criteria</a:t>
            </a:r>
            <a:endParaRPr lang="en-US" sz="2737" dirty="0"/>
          </a:p>
        </p:txBody>
      </p:sp>
      <p:sp>
        <p:nvSpPr>
          <p:cNvPr id="6" name="Text 3"/>
          <p:cNvSpPr/>
          <p:nvPr/>
        </p:nvSpPr>
        <p:spPr>
          <a:xfrm>
            <a:off x="1042630" y="4015740"/>
            <a:ext cx="372891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Selection considers both standardized academic performance and other relevant factors like skills and aptitude.</a:t>
            </a:r>
            <a:endParaRPr lang="en-US" sz="2189" dirty="0"/>
          </a:p>
        </p:txBody>
      </p:sp>
      <p:sp>
        <p:nvSpPr>
          <p:cNvPr id="7" name="Text 4"/>
          <p:cNvSpPr/>
          <p:nvPr/>
        </p:nvSpPr>
        <p:spPr>
          <a:xfrm>
            <a:off x="5457587" y="3303389"/>
            <a:ext cx="3508891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Regional Adjustments</a:t>
            </a:r>
            <a:endParaRPr lang="en-US" sz="2737" dirty="0"/>
          </a:p>
        </p:txBody>
      </p:sp>
      <p:sp>
        <p:nvSpPr>
          <p:cNvPr id="8" name="Text 5"/>
          <p:cNvSpPr/>
          <p:nvPr/>
        </p:nvSpPr>
        <p:spPr>
          <a:xfrm>
            <a:off x="5457587" y="4015740"/>
            <a:ext cx="372891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Contextual factors account for varied educational infrastructure and socio-economic conditions across regions.</a:t>
            </a:r>
            <a:endParaRPr lang="en-US" sz="2189" dirty="0"/>
          </a:p>
        </p:txBody>
      </p:sp>
      <p:sp>
        <p:nvSpPr>
          <p:cNvPr id="9" name="Text 6"/>
          <p:cNvSpPr/>
          <p:nvPr/>
        </p:nvSpPr>
        <p:spPr>
          <a:xfrm>
            <a:off x="9872543" y="3303389"/>
            <a:ext cx="3728918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Continuous Improvement</a:t>
            </a:r>
            <a:endParaRPr lang="en-US" sz="2737" dirty="0"/>
          </a:p>
        </p:txBody>
      </p:sp>
      <p:sp>
        <p:nvSpPr>
          <p:cNvPr id="10" name="Text 7"/>
          <p:cNvSpPr/>
          <p:nvPr/>
        </p:nvSpPr>
        <p:spPr>
          <a:xfrm>
            <a:off x="9872543" y="4450080"/>
            <a:ext cx="3728918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Feedback-driven refinements ensure the module remains effective and inclusive over time.</a:t>
            </a:r>
            <a:endParaRPr lang="en-US" sz="2189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00230" y="851654"/>
            <a:ext cx="88875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Collaborative Implementation</a:t>
            </a:r>
            <a:endParaRPr lang="en-US" sz="5474" dirty="0"/>
          </a:p>
        </p:txBody>
      </p:sp>
      <p:sp>
        <p:nvSpPr>
          <p:cNvPr id="6" name="Shape 2"/>
          <p:cNvSpPr/>
          <p:nvPr/>
        </p:nvSpPr>
        <p:spPr>
          <a:xfrm>
            <a:off x="5100042" y="3006328"/>
            <a:ext cx="34647" cy="4371618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5430083" y="3518952"/>
            <a:ext cx="973098" cy="34647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4804529" y="3223617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92172" y="3275767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3284" dirty="0"/>
          </a:p>
        </p:txBody>
      </p:sp>
      <p:sp>
        <p:nvSpPr>
          <p:cNvPr id="10" name="Text 6"/>
          <p:cNvSpPr/>
          <p:nvPr/>
        </p:nvSpPr>
        <p:spPr>
          <a:xfrm>
            <a:off x="6646545" y="3284339"/>
            <a:ext cx="3475673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Consensus Building</a:t>
            </a:r>
            <a:endParaRPr lang="en-US" sz="2737" dirty="0"/>
          </a:p>
        </p:txBody>
      </p:sp>
      <p:sp>
        <p:nvSpPr>
          <p:cNvPr id="11" name="Text 7"/>
          <p:cNvSpPr/>
          <p:nvPr/>
        </p:nvSpPr>
        <p:spPr>
          <a:xfrm>
            <a:off x="6646545" y="3885486"/>
            <a:ext cx="6941225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Collaboration with educational authorities to develop a consensus on standardized marking schemes.</a:t>
            </a:r>
            <a:endParaRPr lang="en-US" sz="2189" dirty="0"/>
          </a:p>
        </p:txBody>
      </p:sp>
      <p:sp>
        <p:nvSpPr>
          <p:cNvPr id="12" name="Shape 8"/>
          <p:cNvSpPr/>
          <p:nvPr/>
        </p:nvSpPr>
        <p:spPr>
          <a:xfrm>
            <a:off x="5430083" y="5843766"/>
            <a:ext cx="973098" cy="34647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4804529" y="5548432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992172" y="5600581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3284" dirty="0"/>
          </a:p>
        </p:txBody>
      </p:sp>
      <p:sp>
        <p:nvSpPr>
          <p:cNvPr id="15" name="Text 11"/>
          <p:cNvSpPr/>
          <p:nvPr/>
        </p:nvSpPr>
        <p:spPr>
          <a:xfrm>
            <a:off x="6646545" y="5609153"/>
            <a:ext cx="3812262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Training and Awareness</a:t>
            </a:r>
            <a:endParaRPr lang="en-US" sz="2737" dirty="0"/>
          </a:p>
        </p:txBody>
      </p:sp>
      <p:sp>
        <p:nvSpPr>
          <p:cNvPr id="16" name="Text 12"/>
          <p:cNvSpPr/>
          <p:nvPr/>
        </p:nvSpPr>
        <p:spPr>
          <a:xfrm>
            <a:off x="6646545" y="6210300"/>
            <a:ext cx="6941225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Upskilling recruiters and informing candidates to ensure smooth adoption of the new system.</a:t>
            </a:r>
            <a:endParaRPr lang="en-US" sz="2189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1681282"/>
            <a:ext cx="8856107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Pilot Testing and Evaluation</a:t>
            </a:r>
            <a:endParaRPr lang="en-US" sz="5474" dirty="0"/>
          </a:p>
        </p:txBody>
      </p:sp>
      <p:sp>
        <p:nvSpPr>
          <p:cNvPr id="5" name="Shape 2"/>
          <p:cNvSpPr/>
          <p:nvPr/>
        </p:nvSpPr>
        <p:spPr>
          <a:xfrm>
            <a:off x="1042630" y="3106103"/>
            <a:ext cx="3996333" cy="3442216"/>
          </a:xfrm>
          <a:prstGeom prst="roundRect">
            <a:avLst>
              <a:gd name="adj" fmla="val 1454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51121" y="3414593"/>
            <a:ext cx="3379351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Pilot Phase</a:t>
            </a:r>
            <a:endParaRPr lang="en-US" sz="2737" dirty="0"/>
          </a:p>
        </p:txBody>
      </p:sp>
      <p:sp>
        <p:nvSpPr>
          <p:cNvPr id="7" name="Text 4"/>
          <p:cNvSpPr/>
          <p:nvPr/>
        </p:nvSpPr>
        <p:spPr>
          <a:xfrm>
            <a:off x="1351121" y="4015740"/>
            <a:ext cx="3379351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Conducting trials in selected regions to assess the module's effectiveness and identify potential challenges.</a:t>
            </a:r>
            <a:endParaRPr lang="en-US" sz="2189" dirty="0"/>
          </a:p>
        </p:txBody>
      </p:sp>
      <p:sp>
        <p:nvSpPr>
          <p:cNvPr id="8" name="Shape 5"/>
          <p:cNvSpPr/>
          <p:nvPr/>
        </p:nvSpPr>
        <p:spPr>
          <a:xfrm>
            <a:off x="5316974" y="3106103"/>
            <a:ext cx="3996333" cy="3442216"/>
          </a:xfrm>
          <a:prstGeom prst="roundRect">
            <a:avLst>
              <a:gd name="adj" fmla="val 1454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625465" y="3414593"/>
            <a:ext cx="3379351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Gathering Feedback</a:t>
            </a:r>
            <a:endParaRPr lang="en-US" sz="2737" dirty="0"/>
          </a:p>
        </p:txBody>
      </p:sp>
      <p:sp>
        <p:nvSpPr>
          <p:cNvPr id="10" name="Text 7"/>
          <p:cNvSpPr/>
          <p:nvPr/>
        </p:nvSpPr>
        <p:spPr>
          <a:xfrm>
            <a:off x="5625465" y="4015740"/>
            <a:ext cx="3379351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Soliciting input from stakeholders to refine the module and address any implementation hurdles.</a:t>
            </a:r>
            <a:endParaRPr lang="en-US" sz="2189" dirty="0"/>
          </a:p>
        </p:txBody>
      </p:sp>
      <p:sp>
        <p:nvSpPr>
          <p:cNvPr id="11" name="Shape 8"/>
          <p:cNvSpPr/>
          <p:nvPr/>
        </p:nvSpPr>
        <p:spPr>
          <a:xfrm>
            <a:off x="9591318" y="3106103"/>
            <a:ext cx="3996333" cy="3442216"/>
          </a:xfrm>
          <a:prstGeom prst="roundRect">
            <a:avLst>
              <a:gd name="adj" fmla="val 1454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9809" y="3414593"/>
            <a:ext cx="3379351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Iterative Improvement</a:t>
            </a:r>
            <a:endParaRPr lang="en-US" sz="2737" dirty="0"/>
          </a:p>
        </p:txBody>
      </p:sp>
      <p:sp>
        <p:nvSpPr>
          <p:cNvPr id="13" name="Text 10"/>
          <p:cNvSpPr/>
          <p:nvPr/>
        </p:nvSpPr>
        <p:spPr>
          <a:xfrm>
            <a:off x="9899809" y="4450080"/>
            <a:ext cx="3379351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Incorporating learnings from the pilot to enhance the module before nationwide rollout.</a:t>
            </a:r>
            <a:endParaRPr lang="en-US" sz="2189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488091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94880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764619"/>
            <a:ext cx="7575828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Driving Positive Change</a:t>
            </a:r>
            <a:endParaRPr lang="en-US" sz="54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30" y="2050494"/>
            <a:ext cx="1390174" cy="22243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849880" y="2328505"/>
            <a:ext cx="3475673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Fairness</a:t>
            </a:r>
            <a:endParaRPr lang="en-US" sz="2737" dirty="0"/>
          </a:p>
        </p:txBody>
      </p:sp>
      <p:sp>
        <p:nvSpPr>
          <p:cNvPr id="8" name="Text 3"/>
          <p:cNvSpPr/>
          <p:nvPr/>
        </p:nvSpPr>
        <p:spPr>
          <a:xfrm>
            <a:off x="2849880" y="2929652"/>
            <a:ext cx="7080290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Promoting fairness and transparency in the recruitment process.</a:t>
            </a:r>
            <a:endParaRPr lang="en-US" sz="218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0" y="4274820"/>
            <a:ext cx="1390174" cy="22243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849880" y="4552831"/>
            <a:ext cx="3475673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Opportunity</a:t>
            </a:r>
            <a:endParaRPr lang="en-US" sz="2737" dirty="0"/>
          </a:p>
        </p:txBody>
      </p:sp>
      <p:sp>
        <p:nvSpPr>
          <p:cNvPr id="11" name="Text 5"/>
          <p:cNvSpPr/>
          <p:nvPr/>
        </p:nvSpPr>
        <p:spPr>
          <a:xfrm>
            <a:off x="2849880" y="5153978"/>
            <a:ext cx="7080290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Empowering deserving candidates from diverse backgrounds.</a:t>
            </a:r>
            <a:endParaRPr lang="en-US" sz="218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30" y="6499146"/>
            <a:ext cx="1390174" cy="222432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849880" y="6777157"/>
            <a:ext cx="3475673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Societal Impact</a:t>
            </a:r>
            <a:endParaRPr lang="en-US" sz="2737" dirty="0"/>
          </a:p>
        </p:txBody>
      </p:sp>
      <p:sp>
        <p:nvSpPr>
          <p:cNvPr id="14" name="Text 7"/>
          <p:cNvSpPr/>
          <p:nvPr/>
        </p:nvSpPr>
        <p:spPr>
          <a:xfrm>
            <a:off x="2849880" y="7378303"/>
            <a:ext cx="7080290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Driving positive societal change through equitable access to government positions.</a:t>
            </a:r>
            <a:endParaRPr lang="en-US" sz="2189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527155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39" y="764619"/>
            <a:ext cx="12328803" cy="92403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10317718"/>
            <a:ext cx="12545139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503"/>
              </a:lnSpc>
              <a:buNone/>
            </a:pPr>
            <a:endParaRPr lang="en-US" sz="2189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2024-04-05T17:36:28Z</dcterms:created>
  <dcterms:modified xsi:type="dcterms:W3CDTF">2024-04-05T17:36:28Z</dcterms:modified>
</cp:coreProperties>
</file>